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78421" autoAdjust="0"/>
  </p:normalViewPr>
  <p:slideViewPr>
    <p:cSldViewPr>
      <p:cViewPr varScale="1">
        <p:scale>
          <a:sx n="91" d="100"/>
          <a:sy n="91" d="100"/>
        </p:scale>
        <p:origin x="-57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788" y="-78"/>
      </p:cViewPr>
      <p:guideLst>
        <p:guide orient="horz" pos="2909"/>
        <p:guide pos="218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4E47D21-F7E8-4292-9D09-7683AB393590}" type="datetimeFigureOut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0E63B46-E0B0-4D86-8DB6-C57E963E2A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F0C02EC-C361-4453-BEDF-DB84D4857E48}" type="datetimeFigureOut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10A053E-B9C3-416D-A672-59D992B36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z="2400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86AA32-50EE-4EFD-BB0C-F0711466591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7807CD-231B-4147-9E38-2ADB2EFC970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9DCA-E1AD-4945-97D6-94591D58E8E0}" type="datetimeFigureOut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85FE9-3643-4C49-98D6-4B5800C1C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5E8DA-5D23-4106-B208-C32650D2F263}" type="datetimeFigureOut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E4407-0F8C-413A-9DAE-B1846B34B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8EE87-74BD-46A3-B973-500B05A6D276}" type="datetimeFigureOut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AB394-5AFB-4C49-A26E-E10F0D4AF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7B0A9-D820-4746-BEDD-E79ABA0FBCD0}" type="datetimeFigureOut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347F8-BB41-4078-B8A1-8D9B922F5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C1D4E-64E4-4583-AAE7-6168C1F9BB32}" type="datetimeFigureOut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5A111-055D-4251-9ECF-B9F1CA8550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E3441-C7F0-4C26-9493-BD8E9B59FAF3}" type="datetimeFigureOut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4F94D-B7D8-40B9-9892-5D3E50ADB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3FFEF-C0A4-4938-8BB1-815ED820F732}" type="datetimeFigureOut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2062F-ECE3-4F41-9C11-A61AEBDF75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983C4-DE30-4CE2-BFBA-29A130B0004D}" type="datetimeFigureOut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C5562-E8DF-40FA-B49F-C6F105C2A2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AB025-4519-4C58-A82D-2BEC6810EC7B}" type="datetimeFigureOut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14BEF-724F-4329-B497-B94A25567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012AD-5BD6-4903-AD71-DACBF47CD4B7}" type="datetimeFigureOut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97986-E18C-443C-A0CD-52592F333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10B7C-9881-4641-A4BE-CB7A17AB260C}" type="datetimeFigureOut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2B14A-0BA3-4EC8-B62C-E4393C0E9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06221AA-47E8-4316-86D7-8FDF933531EC}" type="datetimeFigureOut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F7846F-1EC7-4601-A393-E8D72F34F1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What to do when your brew day goes wrong:</a:t>
            </a:r>
            <a:br>
              <a:rPr lang="en-US" sz="2800" dirty="0" smtClean="0"/>
            </a:br>
            <a:r>
              <a:rPr lang="en-US" sz="2800" i="1" dirty="0" smtClean="0"/>
              <a:t>When the Beer hits the fan!</a:t>
            </a:r>
            <a:endParaRPr lang="en-US" sz="2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Overmountain Brewers – September 2013</a:t>
            </a:r>
            <a:endParaRPr lang="en-US" dirty="0"/>
          </a:p>
        </p:txBody>
      </p:sp>
      <p:pic>
        <p:nvPicPr>
          <p:cNvPr id="15363" name="Picture 3" descr="Updated_Logo_Transparent_Small_349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066800"/>
            <a:ext cx="8610600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Tips and Tricks</a:t>
            </a:r>
            <a:endParaRPr lang="en-US" dirty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Know the volume of your kettle</a:t>
            </a:r>
          </a:p>
          <a:p>
            <a:pPr lvl="1"/>
            <a:r>
              <a:rPr lang="en-US" smtClean="0"/>
              <a:t>Mark your spoon with tick marks</a:t>
            </a:r>
          </a:p>
          <a:p>
            <a:pPr lvl="2"/>
            <a:r>
              <a:rPr lang="en-US" smtClean="0"/>
              <a:t>Kettle volume / kettle height</a:t>
            </a:r>
          </a:p>
          <a:p>
            <a:pPr lvl="2"/>
            <a:r>
              <a:rPr lang="en-US" smtClean="0"/>
              <a:t>15 gallon kettle / 12 inches high</a:t>
            </a:r>
          </a:p>
          <a:p>
            <a:pPr lvl="2"/>
            <a:r>
              <a:rPr lang="en-US" smtClean="0"/>
              <a:t>15 / 12” = 1.25”</a:t>
            </a:r>
          </a:p>
          <a:p>
            <a:pPr lvl="2"/>
            <a:r>
              <a:rPr lang="en-US" smtClean="0"/>
              <a:t>Every 1.25” is one gallon of volume</a:t>
            </a:r>
          </a:p>
          <a:p>
            <a:r>
              <a:rPr lang="en-US" smtClean="0"/>
              <a:t>Always calibrate your measuring devices (Hydrometer, Refractometer, Thermometer, etc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Tips and Tricks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smtClean="0"/>
              <a:t>Time fixes most mistakes.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smtClean="0"/>
              <a:t>If your extract pale ale turns out a little dark, try adding half the extract at the beginning of the boil and half with 15 minutes remaining.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smtClean="0"/>
              <a:t>The rubber grommet in the lid of a fermentation bucket can push through really easily and it doesn’t </a:t>
            </a:r>
            <a:r>
              <a:rPr lang="en-US" dirty="0" err="1" smtClean="0"/>
              <a:t>foat</a:t>
            </a:r>
            <a:r>
              <a:rPr lang="en-US" dirty="0" smtClean="0"/>
              <a:t>. Wet both the grommet and air lock.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smtClean="0"/>
              <a:t>Use brewing software (</a:t>
            </a:r>
            <a:r>
              <a:rPr lang="en-US" dirty="0" err="1" smtClean="0"/>
              <a:t>BeerSmith</a:t>
            </a:r>
            <a:r>
              <a:rPr lang="en-US" dirty="0" smtClean="0"/>
              <a:t>, Pro Mash, Beer Tools Pro, etc.)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smtClean="0"/>
              <a:t>I like to plan recipes based on 6 gallons at the end of the boil. I can leave .5 gallons in the kettle, and .5 in the </a:t>
            </a:r>
            <a:r>
              <a:rPr lang="en-US" dirty="0" err="1" smtClean="0"/>
              <a:t>fermenter</a:t>
            </a:r>
            <a:r>
              <a:rPr lang="en-US" dirty="0" smtClean="0"/>
              <a:t>. This gives me 5 gallons of clear beer for keg or bottling.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RDWHAHB</a:t>
            </a:r>
            <a:endParaRPr lang="en-US" dirty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To quote Charlie Papazian, President of AHA</a:t>
            </a:r>
          </a:p>
          <a:p>
            <a:pPr lvl="1"/>
            <a:r>
              <a:rPr lang="en-US" smtClean="0"/>
              <a:t>Relax, Don’t Worry, Have A Home Brew!</a:t>
            </a:r>
          </a:p>
          <a:p>
            <a:r>
              <a:rPr lang="en-US" smtClean="0"/>
              <a:t>It’s really east to make good beer, but it really easy to make bad beer too</a:t>
            </a:r>
          </a:p>
          <a:p>
            <a:r>
              <a:rPr lang="en-US" smtClean="0"/>
              <a:t>Even if mistakes happen, or you miss all your numbers, you will likely end up with good beer</a:t>
            </a:r>
          </a:p>
          <a:p>
            <a:r>
              <a:rPr lang="en-US" smtClean="0"/>
              <a:t>Be most concerned about Sanitation and Fermentation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Why bother?</a:t>
            </a:r>
            <a:endParaRPr lang="en-US" dirty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You should pay close attention to hitting you numbers if you are:</a:t>
            </a:r>
          </a:p>
          <a:p>
            <a:pPr lvl="1"/>
            <a:r>
              <a:rPr lang="en-US" smtClean="0"/>
              <a:t>Trying to clone a recipe</a:t>
            </a:r>
          </a:p>
          <a:p>
            <a:pPr lvl="1"/>
            <a:r>
              <a:rPr lang="en-US" smtClean="0"/>
              <a:t>Attempting to repeat a recipe</a:t>
            </a:r>
          </a:p>
          <a:p>
            <a:pPr lvl="1"/>
            <a:r>
              <a:rPr lang="en-US" smtClean="0"/>
              <a:t>Trying to brew a specific style</a:t>
            </a:r>
          </a:p>
          <a:p>
            <a:pPr lvl="1"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Malt and mashing</a:t>
            </a:r>
            <a:endParaRPr lang="en-US" dirty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Missed Mash Temperature</a:t>
            </a:r>
          </a:p>
          <a:p>
            <a:pPr lvl="1"/>
            <a:r>
              <a:rPr lang="en-US" smtClean="0"/>
              <a:t>If you overshoot your mash temp, move a quarter to half of your grist to another vessel and add cold water, then add back to mash. Do this in small steps to insure you don’t cool too much.</a:t>
            </a:r>
          </a:p>
          <a:p>
            <a:pPr lvl="2"/>
            <a:r>
              <a:rPr lang="en-US" smtClean="0"/>
              <a:t>This is more effective than adding cold water directly to the mash tun. </a:t>
            </a:r>
          </a:p>
          <a:p>
            <a:r>
              <a:rPr lang="en-US" smtClean="0"/>
              <a:t>If you undershoot your mash temp, add a little hot water. Keep it under 170*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Malt and mashing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smtClean="0"/>
              <a:t>It can be difficult to accurately make large adjustments in the mash, and the smaller ones aren’t that critical.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smtClean="0"/>
              <a:t>Domestic base malt is very well modified these days. Even if you overshoot your temp by a lot, you will still get good attenuation. </a:t>
            </a:r>
            <a:r>
              <a:rPr lang="en-US" dirty="0" err="1" smtClean="0"/>
              <a:t>Lagunitas</a:t>
            </a:r>
            <a:r>
              <a:rPr lang="en-US" dirty="0" smtClean="0"/>
              <a:t> IPA is mashed at 160* and is very dry.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smtClean="0"/>
              <a:t>European malts respond well to temp adjustments.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Malt and mashing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smtClean="0"/>
              <a:t>If you received unmilled grain and don’t have a mill, use a rolling pin to crush it. No need to pulverize it, just crack the hulls to the point of exposing the endosperm.</a:t>
            </a:r>
          </a:p>
          <a:p>
            <a:r>
              <a:rPr lang="en-US" sz="3000" smtClean="0"/>
              <a:t>You can toast malt at home to get a darker roast</a:t>
            </a:r>
          </a:p>
          <a:p>
            <a:pPr lvl="1"/>
            <a:r>
              <a:rPr lang="en-US" sz="2600" smtClean="0"/>
              <a:t>A half pound of C80 is not the same as a pound of C40</a:t>
            </a:r>
          </a:p>
          <a:p>
            <a:r>
              <a:rPr lang="en-US" sz="3000" smtClean="0"/>
              <a:t>Add some Munich malt to domestic grain or extract to get a “British” character.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Hops</a:t>
            </a:r>
            <a:endParaRPr lang="en-US" dirty="0"/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recipe calls for 7% AA Cascade and all I have is 5%.</a:t>
            </a:r>
          </a:p>
          <a:p>
            <a:pPr lvl="1"/>
            <a:r>
              <a:rPr lang="en-US" smtClean="0"/>
              <a:t>HBU - Homebrew Bittering Units</a:t>
            </a:r>
          </a:p>
          <a:p>
            <a:pPr lvl="2"/>
            <a:r>
              <a:rPr lang="en-US" smtClean="0"/>
              <a:t>Alpha Acid x Weight = HBU</a:t>
            </a:r>
          </a:p>
          <a:p>
            <a:pPr lvl="2"/>
            <a:r>
              <a:rPr lang="en-US" smtClean="0"/>
              <a:t>7 x 2 = 14 HBU</a:t>
            </a:r>
          </a:p>
          <a:p>
            <a:pPr lvl="2"/>
            <a:r>
              <a:rPr lang="en-US" smtClean="0"/>
              <a:t>5 x 2.8 = 14 HBU</a:t>
            </a:r>
          </a:p>
          <a:p>
            <a:r>
              <a:rPr lang="en-US" smtClean="0"/>
              <a:t>You still gain bitterness from 0 minute hops, until the temp falls below 170*</a:t>
            </a:r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pPr lvl="2"/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Missed Gravity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smtClean="0"/>
              <a:t>Check gravity and volume at the beginning of the boil, then again half way though. You may need to adjust.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smtClean="0"/>
              <a:t>If your gravity comes in a little low, just add some DME.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smtClean="0"/>
              <a:t>If you overshoot your gravity, add some water.</a:t>
            </a:r>
          </a:p>
          <a:p>
            <a:pPr lvl="1" fontAlgn="auto">
              <a:spcAft>
                <a:spcPts val="0"/>
              </a:spcAft>
              <a:buFont typeface="Wingdings 2"/>
              <a:buChar char=""/>
              <a:defRPr/>
            </a:pPr>
            <a:r>
              <a:rPr lang="en-US" dirty="0" smtClean="0"/>
              <a:t>If you add a half gallon of water at the beginning of the boil, your final batch size will increase by a half a gallon</a:t>
            </a:r>
          </a:p>
          <a:p>
            <a:pPr lvl="1" fontAlgn="auto">
              <a:spcAft>
                <a:spcPts val="0"/>
              </a:spcAft>
              <a:buFont typeface="Wingdings 2"/>
              <a:buChar char=""/>
              <a:defRPr/>
            </a:pPr>
            <a:r>
              <a:rPr lang="en-US" dirty="0" smtClean="0"/>
              <a:t>Adjust hops accordingly. If you add .5 gallons to a 5 gallon batch (10% more water), add 10% more hops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Yeast</a:t>
            </a:r>
            <a:endParaRPr lang="en-US" dirty="0"/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Always rehydrate dry yeast</a:t>
            </a:r>
          </a:p>
          <a:p>
            <a:r>
              <a:rPr lang="en-US" smtClean="0"/>
              <a:t>If your liquid yeast is a little old, make a starter</a:t>
            </a:r>
          </a:p>
          <a:p>
            <a:r>
              <a:rPr lang="en-US" smtClean="0"/>
              <a:t>Fermentation temps are extremely important</a:t>
            </a:r>
          </a:p>
          <a:p>
            <a:pPr lvl="1"/>
            <a:r>
              <a:rPr lang="en-US" smtClean="0"/>
              <a:t>Use a swamp cooler to control temps</a:t>
            </a:r>
          </a:p>
          <a:p>
            <a:r>
              <a:rPr lang="en-US" smtClean="0"/>
              <a:t>If fermentation stalls, move to a warmer area</a:t>
            </a:r>
          </a:p>
          <a:p>
            <a:pPr lvl="1"/>
            <a:r>
              <a:rPr lang="en-US" smtClean="0"/>
              <a:t>Last resort is to add more yeast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435</TotalTime>
  <Words>611</Words>
  <Application>Microsoft Office PowerPoint</Application>
  <PresentationFormat>On-screen Show (4:3)</PresentationFormat>
  <Paragraphs>52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9</vt:i4>
      </vt:variant>
      <vt:variant>
        <vt:lpstr>Slide Titles</vt:lpstr>
      </vt:variant>
      <vt:variant>
        <vt:i4>11</vt:i4>
      </vt:variant>
    </vt:vector>
  </HeadingPairs>
  <TitlesOfParts>
    <vt:vector size="25" baseType="lpstr">
      <vt:lpstr>Franklin Gothic Book</vt:lpstr>
      <vt:lpstr>Arial</vt:lpstr>
      <vt:lpstr>Franklin Gothic Medium</vt:lpstr>
      <vt:lpstr>Wingdings 2</vt:lpstr>
      <vt:lpstr>Calibri</vt:lpstr>
      <vt:lpstr>Trek</vt:lpstr>
      <vt:lpstr>Trek</vt:lpstr>
      <vt:lpstr>Trek</vt:lpstr>
      <vt:lpstr>Trek</vt:lpstr>
      <vt:lpstr>Trek</vt:lpstr>
      <vt:lpstr>Trek</vt:lpstr>
      <vt:lpstr>Trek</vt:lpstr>
      <vt:lpstr>Trek</vt:lpstr>
      <vt:lpstr>Trek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Alpha Natural Resources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Discussion – Part 1</dc:title>
  <dc:creator>Brent Dingus</dc:creator>
  <cp:lastModifiedBy>Josh Gibson</cp:lastModifiedBy>
  <cp:revision>56</cp:revision>
  <dcterms:created xsi:type="dcterms:W3CDTF">2013-03-04T14:53:44Z</dcterms:created>
  <dcterms:modified xsi:type="dcterms:W3CDTF">2013-09-24T23:46:43Z</dcterms:modified>
</cp:coreProperties>
</file>